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1" r:id="rId3"/>
    <p:sldId id="514" r:id="rId4"/>
    <p:sldId id="578" r:id="rId5"/>
    <p:sldId id="583" r:id="rId6"/>
    <p:sldId id="584" r:id="rId7"/>
    <p:sldId id="588" r:id="rId8"/>
    <p:sldId id="585" r:id="rId9"/>
    <p:sldId id="586" r:id="rId10"/>
    <p:sldId id="587" r:id="rId11"/>
    <p:sldId id="581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2F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 autoAdjust="0"/>
    <p:restoredTop sz="94668"/>
  </p:normalViewPr>
  <p:slideViewPr>
    <p:cSldViewPr>
      <p:cViewPr varScale="1">
        <p:scale>
          <a:sx n="108" d="100"/>
          <a:sy n="108" d="100"/>
        </p:scale>
        <p:origin x="19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A84C86-B7C4-42DF-8F9F-030CDF594E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A2745E-E66F-4AD2-90D6-FCBD5CE6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5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745E-E66F-4AD2-90D6-FCBD5CE62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8D13-7F9E-4D3B-BBD6-23B4C71F64F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3A42-8064-4D8F-949F-10C0CF82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0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8D13-7F9E-4D3B-BBD6-23B4C71F64F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3A42-8064-4D8F-949F-10C0CF82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0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8D13-7F9E-4D3B-BBD6-23B4C71F64F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3A42-8064-4D8F-949F-10C0CF82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2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8D13-7F9E-4D3B-BBD6-23B4C71F64F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3A42-8064-4D8F-949F-10C0CF82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8D13-7F9E-4D3B-BBD6-23B4C71F64F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3A42-8064-4D8F-949F-10C0CF82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9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8D13-7F9E-4D3B-BBD6-23B4C71F64F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3A42-8064-4D8F-949F-10C0CF82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8D13-7F9E-4D3B-BBD6-23B4C71F64F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3A42-8064-4D8F-949F-10C0CF82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0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8D13-7F9E-4D3B-BBD6-23B4C71F64F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3A42-8064-4D8F-949F-10C0CF82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7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8D13-7F9E-4D3B-BBD6-23B4C71F64F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3A42-8064-4D8F-949F-10C0CF82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8D13-7F9E-4D3B-BBD6-23B4C71F64F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3A42-8064-4D8F-949F-10C0CF82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4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8D13-7F9E-4D3B-BBD6-23B4C71F64F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3A42-8064-4D8F-949F-10C0CF82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9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8D13-7F9E-4D3B-BBD6-23B4C71F64F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33A42-8064-4D8F-949F-10C0CF82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73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152568"/>
            <a:ext cx="5486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</a:rPr>
              <a:t>THE </a:t>
            </a:r>
          </a:p>
          <a:p>
            <a:pPr algn="ctr"/>
            <a:r>
              <a:rPr lang="en-US" sz="4000" b="1" dirty="0">
                <a:solidFill>
                  <a:srgbClr val="92D050"/>
                </a:solidFill>
              </a:rPr>
              <a:t>RADNOR TRAIL EXTENSION </a:t>
            </a:r>
          </a:p>
          <a:p>
            <a:pPr algn="ctr"/>
            <a:r>
              <a:rPr lang="en-US" b="1" dirty="0">
                <a:solidFill>
                  <a:srgbClr val="92D050"/>
                </a:solidFill>
              </a:rPr>
              <a:t>Radnor-Chester Rd. to I-476 / Martha Brown Woods 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r="10270"/>
          <a:stretch/>
        </p:blipFill>
        <p:spPr>
          <a:xfrm>
            <a:off x="76200" y="2061449"/>
            <a:ext cx="3657600" cy="2343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893343" y="6112078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Robert P. Thomas AIA, APBP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67" y="4794272"/>
            <a:ext cx="1062666" cy="1062666"/>
          </a:xfrm>
          <a:prstGeom prst="rect">
            <a:avLst/>
          </a:prstGeom>
        </p:spPr>
      </p:pic>
      <p:pic>
        <p:nvPicPr>
          <p:cNvPr id="30722" name="Picture 1" descr="Site ID 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68" y="3233190"/>
            <a:ext cx="4171950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98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E5E6-A20B-4778-8C9C-44489A89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1767"/>
          </a:xfrm>
        </p:spPr>
        <p:txBody>
          <a:bodyPr>
            <a:noAutofit/>
          </a:bodyPr>
          <a:lstStyle/>
          <a:p>
            <a:r>
              <a:rPr lang="en-US" dirty="0"/>
              <a:t>Updated Development Drawing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64C6-1939-44E3-8755-8E701C576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69318-D546-4A24-B4E1-E07F2F659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41295"/>
            <a:ext cx="9143995" cy="59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4D2C-2EAD-421C-B45F-CF88DA3E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Project Funding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AE426-65EA-48C6-95AA-F094186E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2000" b="1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1" u="sng" dirty="0">
                <a:solidFill>
                  <a:srgbClr val="000000"/>
                </a:solidFill>
              </a:rPr>
              <a:t>DCED GTRP (2018)-  </a:t>
            </a:r>
            <a:r>
              <a:rPr lang="en-US" sz="2100" b="1" dirty="0">
                <a:solidFill>
                  <a:srgbClr val="FF0000"/>
                </a:solidFill>
              </a:rPr>
              <a:t>$50,000 Received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15% Match Committed by Radnor Township</a:t>
            </a:r>
          </a:p>
          <a:p>
            <a:endParaRPr lang="en-US" sz="2000" b="1" u="sng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000" b="1" u="sng" dirty="0">
                <a:solidFill>
                  <a:srgbClr val="000000"/>
                </a:solidFill>
              </a:rPr>
              <a:t>DCNR C2P2  (2019)</a:t>
            </a:r>
            <a:r>
              <a:rPr lang="en-US" sz="2000" b="1" dirty="0">
                <a:solidFill>
                  <a:srgbClr val="000000"/>
                </a:solidFill>
              </a:rPr>
              <a:t>-  </a:t>
            </a:r>
            <a:r>
              <a:rPr lang="en-US" sz="2000" b="1" dirty="0">
                <a:solidFill>
                  <a:srgbClr val="FF0000"/>
                </a:solidFill>
              </a:rPr>
              <a:t>$232,000 Received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50% Total Match Required ($232,000): </a:t>
            </a:r>
          </a:p>
          <a:p>
            <a:pPr lvl="1"/>
            <a:r>
              <a:rPr lang="en-US" sz="1600" b="1" dirty="0">
                <a:solidFill>
                  <a:srgbClr val="000000"/>
                </a:solidFill>
              </a:rPr>
              <a:t>$50,000 using DCED Funds</a:t>
            </a:r>
          </a:p>
          <a:p>
            <a:pPr lvl="1"/>
            <a:r>
              <a:rPr lang="en-US" sz="1600" b="1" dirty="0">
                <a:solidFill>
                  <a:srgbClr val="000000"/>
                </a:solidFill>
              </a:rPr>
              <a:t>Additional $182,000 Committed by Radnor Township if needed</a:t>
            </a:r>
          </a:p>
          <a:p>
            <a:pPr lvl="1"/>
            <a:endParaRPr lang="en-US" sz="1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1" u="sng" dirty="0">
                <a:solidFill>
                  <a:schemeClr val="bg1"/>
                </a:solidFill>
              </a:rPr>
              <a:t>Delco Greenway Grant (2021)</a:t>
            </a:r>
            <a:r>
              <a:rPr lang="en-US" sz="2000" b="1" dirty="0">
                <a:solidFill>
                  <a:schemeClr val="bg1"/>
                </a:solidFill>
              </a:rPr>
              <a:t>- </a:t>
            </a:r>
            <a:r>
              <a:rPr lang="en-US" sz="2000" b="1" dirty="0">
                <a:solidFill>
                  <a:srgbClr val="FF0000"/>
                </a:solidFill>
              </a:rPr>
              <a:t>$407,454 Received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No Match Required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May be used to match DCED and DCNR Grants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738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690812" y="3176588"/>
            <a:ext cx="2752725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CD066E-AD69-4646-8FF8-68C460C09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0" y="0"/>
            <a:ext cx="8877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2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Valley Forge to Heinz Refuge Trail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71977-69BC-4E9B-9088-0E5B883FE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538"/>
            <a:ext cx="9144000" cy="58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1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4D2C-2EAD-421C-B45F-CF88DA3E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Milestones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AE426-65EA-48C6-95AA-F094186E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Radnor-Chester Road Ramp &amp; Trail Extension Design</a:t>
            </a:r>
          </a:p>
          <a:p>
            <a:r>
              <a:rPr lang="en-US" sz="2000" dirty="0"/>
              <a:t>Phase II  Environmental </a:t>
            </a:r>
          </a:p>
          <a:p>
            <a:r>
              <a:rPr lang="en-US" sz="2000" dirty="0"/>
              <a:t>E&amp;S Design, Review, and Permit  (Completed as part of Initial Contract)</a:t>
            </a:r>
          </a:p>
          <a:p>
            <a:pPr lvl="0"/>
            <a:r>
              <a:rPr lang="en-US" sz="2000" dirty="0"/>
              <a:t>Arsenic Analysis and Report</a:t>
            </a:r>
          </a:p>
          <a:p>
            <a:pPr lvl="0"/>
            <a:r>
              <a:rPr lang="en-US" sz="2000" dirty="0"/>
              <a:t>Trail Extension PS&amp;E Package				</a:t>
            </a:r>
            <a:endParaRPr lang="en-US" sz="2000" b="1" dirty="0">
              <a:solidFill>
                <a:srgbClr val="92D050"/>
              </a:solidFill>
            </a:endParaRPr>
          </a:p>
          <a:p>
            <a:pPr lvl="0"/>
            <a:r>
              <a:rPr lang="en-US" sz="2000" dirty="0" err="1"/>
              <a:t>PennDOT</a:t>
            </a:r>
            <a:r>
              <a:rPr lang="en-US" sz="2000" dirty="0"/>
              <a:t> Final Review 					</a:t>
            </a:r>
          </a:p>
          <a:p>
            <a:pPr lvl="0"/>
            <a:r>
              <a:rPr lang="en-US" sz="2000" dirty="0"/>
              <a:t>Assistance with Bidding				</a:t>
            </a:r>
          </a:p>
          <a:p>
            <a:pPr lvl="0"/>
            <a:r>
              <a:rPr lang="en-US" sz="2000" dirty="0"/>
              <a:t>Construction Phase Services – Trail Ext and Ramp</a:t>
            </a:r>
          </a:p>
          <a:p>
            <a:pPr marL="0" lvl="0" indent="0">
              <a:buNone/>
            </a:pPr>
            <a:r>
              <a:rPr lang="en-US" sz="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4917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E5E6-A20B-4778-8C9C-44489A89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1767"/>
          </a:xfrm>
        </p:spPr>
        <p:txBody>
          <a:bodyPr>
            <a:noAutofit/>
          </a:bodyPr>
          <a:lstStyle/>
          <a:p>
            <a:r>
              <a:rPr lang="en-US" dirty="0"/>
              <a:t>Project Location Map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64C6-1939-44E3-8755-8E701C576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69318-D546-4A24-B4E1-E07F2F659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45264"/>
            <a:ext cx="9144000" cy="59167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7215BE-45C4-104E-9717-6B7C29162C2E}"/>
              </a:ext>
            </a:extLst>
          </p:cNvPr>
          <p:cNvSpPr/>
          <p:nvPr/>
        </p:nvSpPr>
        <p:spPr>
          <a:xfrm>
            <a:off x="1219200" y="6423503"/>
            <a:ext cx="5334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FC0A0B8-7FA7-E849-AB80-9714E21A03BC}"/>
              </a:ext>
            </a:extLst>
          </p:cNvPr>
          <p:cNvSpPr/>
          <p:nvPr/>
        </p:nvSpPr>
        <p:spPr>
          <a:xfrm>
            <a:off x="2450272" y="3918619"/>
            <a:ext cx="115128" cy="405731"/>
          </a:xfrm>
          <a:custGeom>
            <a:avLst/>
            <a:gdLst>
              <a:gd name="connsiteX0" fmla="*/ 115128 w 115128"/>
              <a:gd name="connsiteY0" fmla="*/ 2506 h 405731"/>
              <a:gd name="connsiteX1" fmla="*/ 73853 w 115128"/>
              <a:gd name="connsiteY1" fmla="*/ 46956 h 405731"/>
              <a:gd name="connsiteX2" fmla="*/ 10353 w 115128"/>
              <a:gd name="connsiteY2" fmla="*/ 323181 h 405731"/>
              <a:gd name="connsiteX3" fmla="*/ 828 w 115128"/>
              <a:gd name="connsiteY3" fmla="*/ 405731 h 40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28" h="405731">
                <a:moveTo>
                  <a:pt x="115128" y="2506"/>
                </a:moveTo>
                <a:cubicBezTo>
                  <a:pt x="103221" y="-1992"/>
                  <a:pt x="91315" y="-6490"/>
                  <a:pt x="73853" y="46956"/>
                </a:cubicBezTo>
                <a:cubicBezTo>
                  <a:pt x="56391" y="100402"/>
                  <a:pt x="22524" y="263385"/>
                  <a:pt x="10353" y="323181"/>
                </a:cubicBezTo>
                <a:cubicBezTo>
                  <a:pt x="-1818" y="382977"/>
                  <a:pt x="-495" y="394354"/>
                  <a:pt x="828" y="405731"/>
                </a:cubicBezTo>
              </a:path>
            </a:pathLst>
          </a:custGeom>
          <a:noFill/>
          <a:ln w="19050">
            <a:solidFill>
              <a:srgbClr val="F90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72706F1-BF78-2A45-BED2-175F0DF25BBD}"/>
              </a:ext>
            </a:extLst>
          </p:cNvPr>
          <p:cNvSpPr/>
          <p:nvPr/>
        </p:nvSpPr>
        <p:spPr>
          <a:xfrm>
            <a:off x="2339975" y="4308475"/>
            <a:ext cx="73025" cy="434975"/>
          </a:xfrm>
          <a:custGeom>
            <a:avLst/>
            <a:gdLst>
              <a:gd name="connsiteX0" fmla="*/ 73025 w 73025"/>
              <a:gd name="connsiteY0" fmla="*/ 0 h 434975"/>
              <a:gd name="connsiteX1" fmla="*/ 0 w 73025"/>
              <a:gd name="connsiteY1" fmla="*/ 434975 h 434975"/>
              <a:gd name="connsiteX2" fmla="*/ 0 w 73025"/>
              <a:gd name="connsiteY2" fmla="*/ 434975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5" h="434975">
                <a:moveTo>
                  <a:pt x="73025" y="0"/>
                </a:moveTo>
                <a:lnTo>
                  <a:pt x="0" y="434975"/>
                </a:lnTo>
                <a:lnTo>
                  <a:pt x="0" y="434975"/>
                </a:lnTo>
              </a:path>
            </a:pathLst>
          </a:custGeom>
          <a:noFill/>
          <a:ln w="19050">
            <a:solidFill>
              <a:srgbClr val="F90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2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E5E6-A20B-4778-8C9C-44489A89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1767"/>
          </a:xfrm>
        </p:spPr>
        <p:txBody>
          <a:bodyPr>
            <a:noAutofit/>
          </a:bodyPr>
          <a:lstStyle/>
          <a:p>
            <a:r>
              <a:rPr lang="en-US" dirty="0"/>
              <a:t>Project Location Map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64C6-1939-44E3-8755-8E701C576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69318-D546-4A24-B4E1-E07F2F659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41295"/>
            <a:ext cx="9143998" cy="59167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804EEF-B998-314C-B4D3-07B4A9C79288}"/>
              </a:ext>
            </a:extLst>
          </p:cNvPr>
          <p:cNvSpPr/>
          <p:nvPr/>
        </p:nvSpPr>
        <p:spPr>
          <a:xfrm>
            <a:off x="2057400" y="6257091"/>
            <a:ext cx="1143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4CAFF-BBC7-E24D-98F7-39B31D504E71}"/>
              </a:ext>
            </a:extLst>
          </p:cNvPr>
          <p:cNvSpPr/>
          <p:nvPr/>
        </p:nvSpPr>
        <p:spPr>
          <a:xfrm>
            <a:off x="4911634" y="2089638"/>
            <a:ext cx="261257" cy="858213"/>
          </a:xfrm>
          <a:custGeom>
            <a:avLst/>
            <a:gdLst>
              <a:gd name="connsiteX0" fmla="*/ 261257 w 261257"/>
              <a:gd name="connsiteY0" fmla="*/ 419 h 858213"/>
              <a:gd name="connsiteX1" fmla="*/ 209006 w 261257"/>
              <a:gd name="connsiteY1" fmla="*/ 26545 h 858213"/>
              <a:gd name="connsiteX2" fmla="*/ 152400 w 261257"/>
              <a:gd name="connsiteY2" fmla="*/ 170236 h 858213"/>
              <a:gd name="connsiteX3" fmla="*/ 39189 w 261257"/>
              <a:gd name="connsiteY3" fmla="*/ 623082 h 858213"/>
              <a:gd name="connsiteX4" fmla="*/ 0 w 261257"/>
              <a:gd name="connsiteY4" fmla="*/ 858213 h 85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" h="858213">
                <a:moveTo>
                  <a:pt x="261257" y="419"/>
                </a:moveTo>
                <a:cubicBezTo>
                  <a:pt x="244203" y="-670"/>
                  <a:pt x="227149" y="-1758"/>
                  <a:pt x="209006" y="26545"/>
                </a:cubicBezTo>
                <a:cubicBezTo>
                  <a:pt x="190863" y="54848"/>
                  <a:pt x="180703" y="70813"/>
                  <a:pt x="152400" y="170236"/>
                </a:cubicBezTo>
                <a:cubicBezTo>
                  <a:pt x="124097" y="269659"/>
                  <a:pt x="64589" y="508419"/>
                  <a:pt x="39189" y="623082"/>
                </a:cubicBezTo>
                <a:cubicBezTo>
                  <a:pt x="13789" y="737745"/>
                  <a:pt x="3629" y="812493"/>
                  <a:pt x="0" y="858213"/>
                </a:cubicBezTo>
              </a:path>
            </a:pathLst>
          </a:custGeom>
          <a:noFill/>
          <a:ln w="38100">
            <a:solidFill>
              <a:srgbClr val="F90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7AF9041-EEBA-DA40-B252-C5FF03683AB8}"/>
              </a:ext>
            </a:extLst>
          </p:cNvPr>
          <p:cNvSpPr/>
          <p:nvPr/>
        </p:nvSpPr>
        <p:spPr>
          <a:xfrm>
            <a:off x="4693920" y="2930434"/>
            <a:ext cx="143691" cy="940526"/>
          </a:xfrm>
          <a:custGeom>
            <a:avLst/>
            <a:gdLst>
              <a:gd name="connsiteX0" fmla="*/ 143691 w 143691"/>
              <a:gd name="connsiteY0" fmla="*/ 0 h 940526"/>
              <a:gd name="connsiteX1" fmla="*/ 0 w 143691"/>
              <a:gd name="connsiteY1" fmla="*/ 940526 h 94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691" h="940526">
                <a:moveTo>
                  <a:pt x="143691" y="0"/>
                </a:moveTo>
                <a:lnTo>
                  <a:pt x="0" y="940526"/>
                </a:lnTo>
              </a:path>
            </a:pathLst>
          </a:custGeom>
          <a:noFill/>
          <a:ln w="38100">
            <a:solidFill>
              <a:srgbClr val="F90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2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E5E6-A20B-4778-8C9C-44489A89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1767"/>
          </a:xfrm>
        </p:spPr>
        <p:txBody>
          <a:bodyPr>
            <a:noAutofit/>
          </a:bodyPr>
          <a:lstStyle/>
          <a:p>
            <a:r>
              <a:rPr lang="en-US" dirty="0"/>
              <a:t>Parcel Map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E2A3483D-0871-44C8-A4A7-0C987F06B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430"/>
            <a:ext cx="9144000" cy="59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3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E5E6-A20B-4778-8C9C-44489A89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1767"/>
          </a:xfrm>
        </p:spPr>
        <p:txBody>
          <a:bodyPr>
            <a:noAutofit/>
          </a:bodyPr>
          <a:lstStyle/>
          <a:p>
            <a:r>
              <a:rPr lang="en-US" dirty="0"/>
              <a:t>Updated Development Drawing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64C6-1939-44E3-8755-8E701C576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69318-D546-4A24-B4E1-E07F2F659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41295"/>
            <a:ext cx="9143997" cy="59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E5E6-A20B-4778-8C9C-44489A89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1767"/>
          </a:xfrm>
        </p:spPr>
        <p:txBody>
          <a:bodyPr>
            <a:noAutofit/>
          </a:bodyPr>
          <a:lstStyle/>
          <a:p>
            <a:r>
              <a:rPr lang="en-US" dirty="0"/>
              <a:t>Updated Development Drawing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64C6-1939-44E3-8755-8E701C576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69318-D546-4A24-B4E1-E07F2F659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41295"/>
            <a:ext cx="9143995" cy="59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93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3705</TotalTime>
  <Words>191</Words>
  <Application>Microsoft Office PowerPoint</Application>
  <PresentationFormat>On-screen Show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Valley Forge to Heinz Refuge Trail</vt:lpstr>
      <vt:lpstr>Project Milestones </vt:lpstr>
      <vt:lpstr>Project Location Map - 1</vt:lpstr>
      <vt:lpstr>Project Location Map - 2</vt:lpstr>
      <vt:lpstr>Parcel Map</vt:lpstr>
      <vt:lpstr>Updated Development Drawing - 1</vt:lpstr>
      <vt:lpstr>Updated Development Drawing - 2</vt:lpstr>
      <vt:lpstr>Updated Development Drawing - 3</vt:lpstr>
      <vt:lpstr>Project Funding Status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Szilagyi</dc:creator>
  <cp:lastModifiedBy>Dennis Capella</cp:lastModifiedBy>
  <cp:revision>225</cp:revision>
  <cp:lastPrinted>2022-02-16T17:03:00Z</cp:lastPrinted>
  <dcterms:created xsi:type="dcterms:W3CDTF">2014-01-27T17:23:28Z</dcterms:created>
  <dcterms:modified xsi:type="dcterms:W3CDTF">2022-02-25T18:35:05Z</dcterms:modified>
</cp:coreProperties>
</file>